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" roundtripDataSignature="AMtx7mgGSUim4o7qDsz6x+XrYEDqlVqn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4D089-A497-45A7-9F64-8B95FB67A57F}">
  <a:tblStyle styleId="{ABF4D089-A497-45A7-9F64-8B95FB67A57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24" y="16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10" Type="http://schemas.openxmlformats.org/officeDocument/2006/relationships/viewProps" Target="viewProps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" name="Google Shape;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" name="Google Shape;1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2918400" cy="21945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"/>
          <p:cNvSpPr/>
          <p:nvPr/>
        </p:nvSpPr>
        <p:spPr>
          <a:xfrm>
            <a:off x="27242725" y="17536200"/>
            <a:ext cx="5383500" cy="3037800"/>
          </a:xfrm>
          <a:prstGeom prst="rect">
            <a:avLst/>
          </a:prstGeom>
          <a:solidFill>
            <a:srgbClr val="F5F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2"/>
              </a:highlight>
            </a:endParaRPr>
          </a:p>
        </p:txBody>
      </p:sp>
      <p:graphicFrame>
        <p:nvGraphicFramePr>
          <p:cNvPr id="18" name="Google Shape;18;p1"/>
          <p:cNvGraphicFramePr/>
          <p:nvPr/>
        </p:nvGraphicFramePr>
        <p:xfrm>
          <a:off x="422613" y="3854614"/>
          <a:ext cx="9879625" cy="5907000"/>
        </p:xfrm>
        <a:graphic>
          <a:graphicData uri="http://schemas.openxmlformats.org/drawingml/2006/table">
            <a:tbl>
              <a:tblPr firstRow="1" bandRow="1">
                <a:noFill/>
                <a:tableStyleId>{ABF4D089-A497-45A7-9F64-8B95FB67A57F}</a:tableStyleId>
              </a:tblPr>
              <a:tblGrid>
                <a:gridCol w="987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Management</a:t>
                      </a:r>
                      <a:endParaRPr sz="1400" u="none" strike="noStrike" cap="none"/>
                    </a:p>
                  </a:txBody>
                  <a:tcPr marL="219450" marR="219450" marT="219450" marB="219450">
                    <a:lnB w="76200" cap="flat" cmpd="sng">
                      <a:solidFill>
                        <a:srgbClr val="D0CEC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4375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Matthew Bigge</a:t>
                      </a: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Point of Contact/Team Lead</a:t>
                      </a:r>
                      <a:endParaRPr sz="1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Joseph Seibel</a:t>
                      </a: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TSS</a:t>
                      </a: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Developer</a:t>
                      </a:r>
                      <a:endParaRPr sz="1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Peyton Comer</a:t>
                      </a: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UI</a:t>
                      </a: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Developer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Preston Ward</a:t>
                      </a: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UX</a:t>
                      </a: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Developer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/>
                        <a:buChar char="•"/>
                      </a:pP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ichael Dejournett</a:t>
                      </a: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Navigation Developer</a:t>
                      </a: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800"/>
                        <a:buFont typeface="Times New Roman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Charlie McIver, UX Developer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800"/>
                        <a:buFont typeface="Times New Roman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Lindsey Johnson, UI/UX Graphic Design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800"/>
                        <a:buFont typeface="Times New Roman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Elijah Schoneweis, Developer  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19450" marR="219450" marT="219450" marB="219450">
                    <a:lnT w="76200" cap="flat" cmpd="sng">
                      <a:solidFill>
                        <a:srgbClr val="D0CEC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9;p1"/>
          <p:cNvSpPr txBox="1"/>
          <p:nvPr/>
        </p:nvSpPr>
        <p:spPr>
          <a:xfrm>
            <a:off x="879812" y="531317"/>
            <a:ext cx="258816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lang="en-US" sz="7100" b="1">
                <a:solidFill>
                  <a:schemeClr val="lt1"/>
                </a:solidFill>
              </a:rPr>
              <a:t>Multi Orientation Reality Tool and Interface</a:t>
            </a:r>
            <a:r>
              <a:rPr lang="en-US" sz="7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7100" b="1">
                <a:solidFill>
                  <a:schemeClr val="lt1"/>
                </a:solidFill>
              </a:rPr>
              <a:t>MORTI</a:t>
            </a:r>
            <a:r>
              <a:rPr lang="en-US" sz="7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 txBox="1"/>
          <p:nvPr/>
        </p:nvSpPr>
        <p:spPr>
          <a:xfrm>
            <a:off x="879812" y="1497918"/>
            <a:ext cx="258816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Matthew Bigge</a:t>
            </a:r>
            <a:r>
              <a:rPr lang="en-US" sz="4800" b="0" i="1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48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48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Joseph Seibel</a:t>
            </a:r>
            <a:r>
              <a:rPr lang="en-US" sz="4800" b="0" i="1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48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48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Peyton Comer</a:t>
            </a:r>
            <a:r>
              <a:rPr lang="en-US" sz="4800" b="0" i="1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48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48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Michael Dejournett</a:t>
            </a:r>
            <a:r>
              <a:rPr lang="en-US" sz="4800" i="1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48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48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Preston Ward</a:t>
            </a:r>
            <a:r>
              <a:rPr lang="en-US" sz="4800" i="1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48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Elijah Schoneweis</a:t>
            </a:r>
            <a:r>
              <a:rPr lang="en-US" sz="4800" i="1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48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Lindsey Johnson</a:t>
            </a:r>
            <a:r>
              <a:rPr lang="en-US" sz="4800" i="1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48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Chris A. Bourke</a:t>
            </a:r>
            <a:r>
              <a:rPr lang="en-US" sz="4800" i="1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4800" b="0" i="1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879800" y="2779950"/>
            <a:ext cx="268815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</a:t>
            </a:r>
            <a:r>
              <a:rPr lang="en-US" sz="36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Nebraska-Lincoln, </a:t>
            </a:r>
            <a:r>
              <a:rPr lang="en-US" sz="36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Computing</a:t>
            </a:r>
            <a:r>
              <a:rPr lang="en-US" sz="3600" b="0" i="1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6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6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of Engineering</a:t>
            </a:r>
            <a:r>
              <a:rPr lang="en-US" sz="3600" b="0" i="1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 b="0" i="1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6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Hixson Lied College of Fine and Performing Arts</a:t>
            </a:r>
            <a:r>
              <a:rPr lang="en-US" sz="3600" b="0" i="1" u="none" strike="noStrike" cap="none" baseline="30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600" b="0" i="1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" name="Google Shape;22;p1"/>
          <p:cNvGraphicFramePr/>
          <p:nvPr/>
        </p:nvGraphicFramePr>
        <p:xfrm>
          <a:off x="10582341" y="3881525"/>
          <a:ext cx="10906050" cy="6220390"/>
        </p:xfrm>
        <a:graphic>
          <a:graphicData uri="http://schemas.openxmlformats.org/drawingml/2006/table">
            <a:tbl>
              <a:tblPr firstRow="1" bandRow="1">
                <a:noFill/>
                <a:tableStyleId>{ABF4D089-A497-45A7-9F64-8B95FB67A57F}</a:tableStyleId>
              </a:tblPr>
              <a:tblGrid>
                <a:gridCol w="1090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Overview</a:t>
                      </a:r>
                      <a:endParaRPr sz="1400" u="none" strike="noStrike" cap="none"/>
                    </a:p>
                  </a:txBody>
                  <a:tcPr marL="365750" marR="365750" marT="228600" marB="2286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Interface</a:t>
                      </a:r>
                      <a:endParaRPr sz="3200" u="sng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571500" marR="0" lvl="0" indent="-571500" algn="l" rtl="0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UI displays user information such as heart rate, temperature, location constantly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571500" marR="0" lvl="0" indent="-571500" algn="l" rtl="0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SzPts val="2800"/>
                        <a:buFont typeface="Times New Roman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When conducting EVA tasks, Task steps and information are displayed to the side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65750" marR="365750" marT="182875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23;p1"/>
          <p:cNvGraphicFramePr/>
          <p:nvPr/>
        </p:nvGraphicFramePr>
        <p:xfrm>
          <a:off x="464564" y="9721889"/>
          <a:ext cx="9879625" cy="7399965"/>
        </p:xfrm>
        <a:graphic>
          <a:graphicData uri="http://schemas.openxmlformats.org/drawingml/2006/table">
            <a:tbl>
              <a:tblPr firstRow="1" bandRow="1">
                <a:noFill/>
                <a:tableStyleId>{ABF4D089-A497-45A7-9F64-8B95FB67A57F}</a:tableStyleId>
              </a:tblPr>
              <a:tblGrid>
                <a:gridCol w="987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Objectives</a:t>
                      </a:r>
                      <a:endParaRPr sz="1400" u="none" strike="noStrike" cap="none"/>
                    </a:p>
                  </a:txBody>
                  <a:tcPr marL="219450" marR="219450" marT="219450" marB="219450">
                    <a:lnB w="76200" cap="flat" cmpd="sng">
                      <a:solidFill>
                        <a:srgbClr val="D0CEC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2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User Interface must</a:t>
                      </a:r>
                      <a:r>
                        <a:rPr lang="en-US" sz="2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</a:t>
                      </a:r>
                      <a:endParaRPr sz="1400" u="none" strike="noStrike" cap="none"/>
                    </a:p>
                    <a:p>
                      <a:pPr marL="685800" marR="0" lvl="0" indent="-68580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Device should work in harsh lighting (bright light, no light, low angle light, etc). and outdoor condition.</a:t>
                      </a:r>
                      <a:endParaRPr sz="1400" u="none" strike="noStrike" cap="none"/>
                    </a:p>
                    <a:p>
                      <a:pPr marL="685800" marR="0" lvl="0" indent="-68580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device must be able to access and display the telemetry stream data.</a:t>
                      </a:r>
                      <a:endParaRPr sz="1400" u="none" strike="noStrike" cap="none"/>
                    </a:p>
                    <a:p>
                      <a:pPr marL="685800" marR="0" lvl="0" indent="-68580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caution/warning system must be implemented to inform the astronaut about a spacesuit anomaly.</a:t>
                      </a:r>
                      <a:endParaRPr sz="1400" u="none" strike="noStrike" cap="none"/>
                    </a:p>
                    <a:p>
                      <a:pPr marL="685800" marR="0" lvl="0" indent="-68580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assist the astronaut during navigation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85800" marR="0" lvl="0" indent="-68580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800"/>
                        <a:buFont typeface="Times New Roman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shall display necessary EVA task instructions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85800" marR="0" lvl="0" indent="-68580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800"/>
                        <a:buFont typeface="Times New Roman"/>
                        <a:buChar char="•"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design shall not distract the user or crowd their FOV with non-critical information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19450" marR="219450" marT="219450" marB="219450">
                    <a:lnT w="76200" cap="flat" cmpd="sng">
                      <a:solidFill>
                        <a:srgbClr val="D0CEC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Google Shape;24;p1"/>
          <p:cNvGraphicFramePr/>
          <p:nvPr>
            <p:extLst>
              <p:ext uri="{D42A27DB-BD31-4B8C-83A1-F6EECF244321}">
                <p14:modId xmlns:p14="http://schemas.microsoft.com/office/powerpoint/2010/main" val="4044871270"/>
              </p:ext>
            </p:extLst>
          </p:nvPr>
        </p:nvGraphicFramePr>
        <p:xfrm>
          <a:off x="21726544" y="3861761"/>
          <a:ext cx="10124800" cy="9656340"/>
        </p:xfrm>
        <a:graphic>
          <a:graphicData uri="http://schemas.openxmlformats.org/drawingml/2006/table">
            <a:tbl>
              <a:tblPr firstRow="1" bandRow="1">
                <a:noFill/>
                <a:tableStyleId>{ABF4D089-A497-45A7-9F64-8B95FB67A57F}</a:tableStyleId>
              </a:tblPr>
              <a:tblGrid>
                <a:gridCol w="640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Educational Outreach</a:t>
                      </a:r>
                      <a:endParaRPr sz="1400" u="none" strike="noStrike" cap="none"/>
                    </a:p>
                  </a:txBody>
                  <a:tcPr marL="219450" marR="219450" marT="219450" marB="219450">
                    <a:lnB w="76200" cap="flat" cmpd="sng">
                      <a:solidFill>
                        <a:srgbClr val="D0CEC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21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Calibri"/>
                        <a:buNone/>
                      </a:pPr>
                      <a:endParaRPr sz="36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19450" marR="219450" marT="219450" marB="219450">
                    <a:lnB w="76200" cap="flat" cmpd="sng">
                      <a:solidFill>
                        <a:srgbClr val="D0CEC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8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sng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Aviation Stem Day at </a:t>
                      </a:r>
                      <a:r>
                        <a:rPr lang="en-US" sz="3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Oakview</a:t>
                      </a:r>
                      <a:r>
                        <a:rPr lang="en-US" sz="3200" u="sng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mall</a:t>
                      </a:r>
                      <a:endParaRPr sz="3200" u="sng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571500" marR="0" lvl="0" indent="-54610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/>
                        <a:buChar char="•"/>
                      </a:pPr>
                      <a:r>
                        <a:rPr lang="en-US" sz="28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Hosted a NASA booth at a public STEM event</a:t>
                      </a:r>
                      <a:endParaRPr sz="2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571500" marR="0" lvl="0" indent="-54610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/>
                        <a:buChar char="•"/>
                      </a:pPr>
                      <a:r>
                        <a:rPr lang="en-US" sz="28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Educated attendees of all ages about our project and NASA in general</a:t>
                      </a:r>
                      <a:endParaRPr sz="2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sng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Nebraska Academy of Sciences Conference</a:t>
                      </a:r>
                      <a:endParaRPr sz="3200" u="sng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571500" marR="0" lvl="0" indent="-54610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/>
                        <a:buChar char="•"/>
                      </a:pPr>
                      <a:r>
                        <a:rPr lang="en-US" sz="28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Presented research poster in the aeronautics and space science session</a:t>
                      </a:r>
                      <a:endParaRPr sz="28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Student Enrollment Day</a:t>
                      </a:r>
                      <a:endParaRPr sz="3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571500" lvl="0" indent="-546100" algn="l" rtl="0"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Times New Roman"/>
                        <a:buChar char="•"/>
                      </a:pPr>
                      <a:r>
                        <a:rPr lang="en-US" sz="2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Hosted a club booth at university enrollment day</a:t>
                      </a:r>
                      <a:endParaRPr sz="2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571500" lvl="0" indent="-546100" algn="l" rtl="0">
                        <a:spcBef>
                          <a:spcPts val="1300"/>
                        </a:spcBef>
                        <a:spcAft>
                          <a:spcPts val="0"/>
                        </a:spcAft>
                        <a:buSzPts val="2800"/>
                        <a:buFont typeface="Times New Roman"/>
                        <a:buChar char="•"/>
                      </a:pPr>
                      <a:r>
                        <a:rPr lang="en-US" sz="2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Educated new students about our club's projects and NASA in general</a:t>
                      </a:r>
                      <a:endParaRPr sz="2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1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Nebraska Science Festival</a:t>
                      </a:r>
                      <a:endParaRPr sz="3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457200" lvl="0" indent="-406400" algn="l" rtl="0"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Times New Roman"/>
                        <a:buChar char="•"/>
                      </a:pPr>
                      <a:r>
                        <a:rPr lang="en-US" sz="2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Hosted a NASA booth at a public STEM event in Omaha, NE</a:t>
                      </a:r>
                      <a:endParaRPr sz="2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19450" marR="219450" marT="219450" marB="219450">
                    <a:lnT w="76200" cap="flat" cmpd="sng">
                      <a:solidFill>
                        <a:srgbClr val="D0CEC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Google Shape;25;p1"/>
          <p:cNvSpPr txBox="1"/>
          <p:nvPr/>
        </p:nvSpPr>
        <p:spPr>
          <a:xfrm>
            <a:off x="10972825" y="11524475"/>
            <a:ext cx="10515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 system to mark notable locations(Home, Mission Areas, etc)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‘Breadcrumbs’ left automatically by system for easy return navigation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17271498" y="11512713"/>
            <a:ext cx="300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in editor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7" name="Google Shape;27;p1"/>
          <p:cNvGraphicFramePr/>
          <p:nvPr/>
        </p:nvGraphicFramePr>
        <p:xfrm>
          <a:off x="422614" y="19844784"/>
          <a:ext cx="4550450" cy="1792200"/>
        </p:xfrm>
        <a:graphic>
          <a:graphicData uri="http://schemas.openxmlformats.org/drawingml/2006/table">
            <a:tbl>
              <a:tblPr firstRow="1" bandRow="1">
                <a:noFill/>
                <a:tableStyleId>{ABF4D089-A497-45A7-9F64-8B95FB67A57F}</a:tableStyleId>
              </a:tblPr>
              <a:tblGrid>
                <a:gridCol w="455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Acknowledgements</a:t>
                      </a:r>
                      <a:endParaRPr sz="1400" u="none" strike="noStrike" cap="none"/>
                    </a:p>
                  </a:txBody>
                  <a:tcPr marL="219450" marR="219450" marT="219450" marB="219450">
                    <a:lnB w="76200" cap="flat" cmpd="sng">
                      <a:solidFill>
                        <a:srgbClr val="D0CEC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19450" marR="219450" marT="219450" marB="219450">
                    <a:lnT w="76200" cap="flat" cmpd="sng">
                      <a:solidFill>
                        <a:srgbClr val="D0CEC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8" name="Google Shape;2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307" y="19924328"/>
            <a:ext cx="1003762" cy="83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 descr="eSAB logo"/>
          <p:cNvPicPr preferRelativeResize="0"/>
          <p:nvPr/>
        </p:nvPicPr>
        <p:blipFill rotWithShape="1">
          <a:blip r:embed="rId4">
            <a:alphaModFix/>
          </a:blip>
          <a:srcRect t="17935" b="37232"/>
          <a:stretch/>
        </p:blipFill>
        <p:spPr>
          <a:xfrm>
            <a:off x="5965202" y="19932773"/>
            <a:ext cx="1600188" cy="7174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 txBox="1"/>
          <p:nvPr/>
        </p:nvSpPr>
        <p:spPr>
          <a:xfrm>
            <a:off x="26812207" y="15523014"/>
            <a:ext cx="538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Student Enrollment Booth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1"/>
          <p:cNvSpPr txBox="1"/>
          <p:nvPr/>
        </p:nvSpPr>
        <p:spPr>
          <a:xfrm>
            <a:off x="22036175" y="15314527"/>
            <a:ext cx="480984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Aviation Stem Day Booth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32;p1"/>
          <p:cNvSpPr txBox="1"/>
          <p:nvPr/>
        </p:nvSpPr>
        <p:spPr>
          <a:xfrm>
            <a:off x="1406225" y="19284250"/>
            <a:ext cx="735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1:</a:t>
            </a:r>
            <a:r>
              <a:rPr lang="en-US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Photos of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MORTI</a:t>
            </a:r>
            <a:r>
              <a:rPr lang="en-US"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during on campus testing</a:t>
            </a:r>
            <a:endParaRPr sz="2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" name="Google Shape;3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025" y="19862600"/>
            <a:ext cx="916950" cy="9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 txBox="1"/>
          <p:nvPr/>
        </p:nvSpPr>
        <p:spPr>
          <a:xfrm>
            <a:off x="10972825" y="18015375"/>
            <a:ext cx="10515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 Tasks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submenu allows selection of basic EVA tasks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selected, task is begun with steps and information on the HUD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" name="Google Shape;35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16292" y="12578225"/>
            <a:ext cx="3577208" cy="26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79163" y="12578213"/>
            <a:ext cx="3872527" cy="290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4000" y="19932775"/>
            <a:ext cx="2218820" cy="7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12000" y="16168450"/>
            <a:ext cx="4243651" cy="2828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/>
          <p:nvPr/>
        </p:nvSpPr>
        <p:spPr>
          <a:xfrm>
            <a:off x="21726550" y="19076050"/>
            <a:ext cx="5429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Presenting AR project to Omaha students at NE Science Festival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36321713" y="10247725"/>
            <a:ext cx="42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Bioinformatics Panel 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11696597" y="17515821"/>
            <a:ext cx="305785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Menu 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16707950" y="17801635"/>
            <a:ext cx="413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Egress HUD Element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174952" y="18130550"/>
            <a:ext cx="2191825" cy="21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"/>
          <p:cNvSpPr txBox="1"/>
          <p:nvPr/>
        </p:nvSpPr>
        <p:spPr>
          <a:xfrm>
            <a:off x="30430850" y="17595850"/>
            <a:ext cx="1850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Club Twitter</a:t>
            </a:r>
            <a:endParaRPr sz="2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" name="Google Shape;45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456500" y="18130550"/>
            <a:ext cx="2191825" cy="21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"/>
          <p:cNvSpPr txBox="1"/>
          <p:nvPr/>
        </p:nvSpPr>
        <p:spPr>
          <a:xfrm>
            <a:off x="27627200" y="17595850"/>
            <a:ext cx="1850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Repo</a:t>
            </a:r>
            <a:endParaRPr sz="2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" name="Google Shape;4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3475" y="16738750"/>
            <a:ext cx="3303475" cy="24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30000" y="16738719"/>
            <a:ext cx="3303475" cy="247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50447" y="13998022"/>
            <a:ext cx="4655424" cy="34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106075" y="7891200"/>
            <a:ext cx="8249100" cy="36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985595" y="13720314"/>
            <a:ext cx="3577200" cy="405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319075" y="5549356"/>
            <a:ext cx="8249101" cy="4552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</Words>
  <Application>Microsoft Office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Slattery</dc:creator>
  <cp:lastModifiedBy>Matthew Bigge</cp:lastModifiedBy>
  <cp:revision>1</cp:revision>
  <dcterms:created xsi:type="dcterms:W3CDTF">2019-03-05T16:02:29Z</dcterms:created>
  <dcterms:modified xsi:type="dcterms:W3CDTF">2023-05-10T05:12:34Z</dcterms:modified>
</cp:coreProperties>
</file>